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3"/>
  </p:notesMasterIdLst>
  <p:handoutMasterIdLst>
    <p:handoutMasterId r:id="rId14"/>
  </p:handoutMasterIdLst>
  <p:sldIdLst>
    <p:sldId id="351" r:id="rId3"/>
    <p:sldId id="352" r:id="rId4"/>
    <p:sldId id="353" r:id="rId5"/>
    <p:sldId id="355" r:id="rId6"/>
    <p:sldId id="356" r:id="rId7"/>
    <p:sldId id="357" r:id="rId8"/>
    <p:sldId id="359" r:id="rId9"/>
    <p:sldId id="360" r:id="rId10"/>
    <p:sldId id="361" r:id="rId11"/>
    <p:sldId id="362" r:id="rId12"/>
  </p:sldIdLst>
  <p:sldSz cx="12188825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9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F3F3F"/>
    <a:srgbClr val="8C5959"/>
    <a:srgbClr val="4C4040"/>
    <a:srgbClr val="755959"/>
    <a:srgbClr val="212121"/>
    <a:srgbClr val="171717"/>
    <a:srgbClr val="080000"/>
    <a:srgbClr val="220000"/>
    <a:srgbClr val="4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29" autoAdjust="0"/>
  </p:normalViewPr>
  <p:slideViewPr>
    <p:cSldViewPr showGuides="1">
      <p:cViewPr varScale="1">
        <p:scale>
          <a:sx n="71" d="100"/>
          <a:sy n="71" d="100"/>
        </p:scale>
        <p:origin x="484" y="4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5044407327872"/>
          <c:y val="6.3788027477919507E-2"/>
          <c:w val="0.73219464991118499"/>
          <c:h val="0.69905187268667002"/>
        </c:manualLayout>
      </c:layout>
      <c:scatterChart>
        <c:scatterStyle val="smoothMarker"/>
        <c:varyColors val="0"/>
        <c:ser>
          <c:idx val="0"/>
          <c:order val="0"/>
          <c:tx>
            <c:v>Shear </c:v>
          </c:tx>
          <c:xVal>
            <c:numRef>
              <c:f>Sheet1!$C$9:$C$262</c:f>
              <c:numCache>
                <c:formatCode>General</c:formatCode>
                <c:ptCount val="25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222</c:v>
                </c:pt>
                <c:pt idx="224">
                  <c:v>223</c:v>
                </c:pt>
                <c:pt idx="225">
                  <c:v>224</c:v>
                </c:pt>
                <c:pt idx="226">
                  <c:v>225</c:v>
                </c:pt>
                <c:pt idx="227">
                  <c:v>226</c:v>
                </c:pt>
                <c:pt idx="228">
                  <c:v>227</c:v>
                </c:pt>
                <c:pt idx="229">
                  <c:v>228</c:v>
                </c:pt>
                <c:pt idx="230">
                  <c:v>229</c:v>
                </c:pt>
                <c:pt idx="231">
                  <c:v>230</c:v>
                </c:pt>
                <c:pt idx="232">
                  <c:v>231</c:v>
                </c:pt>
                <c:pt idx="233">
                  <c:v>232</c:v>
                </c:pt>
                <c:pt idx="234">
                  <c:v>233</c:v>
                </c:pt>
                <c:pt idx="235">
                  <c:v>234</c:v>
                </c:pt>
                <c:pt idx="236">
                  <c:v>235</c:v>
                </c:pt>
                <c:pt idx="237">
                  <c:v>236</c:v>
                </c:pt>
                <c:pt idx="238">
                  <c:v>237</c:v>
                </c:pt>
                <c:pt idx="239">
                  <c:v>238</c:v>
                </c:pt>
                <c:pt idx="240">
                  <c:v>239</c:v>
                </c:pt>
                <c:pt idx="241">
                  <c:v>240</c:v>
                </c:pt>
                <c:pt idx="242">
                  <c:v>241</c:v>
                </c:pt>
                <c:pt idx="243">
                  <c:v>242</c:v>
                </c:pt>
                <c:pt idx="244">
                  <c:v>243</c:v>
                </c:pt>
                <c:pt idx="245">
                  <c:v>244</c:v>
                </c:pt>
                <c:pt idx="246">
                  <c:v>245</c:v>
                </c:pt>
                <c:pt idx="247">
                  <c:v>246</c:v>
                </c:pt>
                <c:pt idx="248">
                  <c:v>247</c:v>
                </c:pt>
                <c:pt idx="249">
                  <c:v>248</c:v>
                </c:pt>
                <c:pt idx="250">
                  <c:v>249</c:v>
                </c:pt>
                <c:pt idx="251">
                  <c:v>250</c:v>
                </c:pt>
                <c:pt idx="252">
                  <c:v>251</c:v>
                </c:pt>
                <c:pt idx="253">
                  <c:v>252</c:v>
                </c:pt>
              </c:numCache>
            </c:numRef>
          </c:xVal>
          <c:yVal>
            <c:numRef>
              <c:f>Sheet1!$D$8:$D$262</c:f>
              <c:numCache>
                <c:formatCode>General</c:formatCode>
                <c:ptCount val="255"/>
                <c:pt idx="0">
                  <c:v>-4.17</c:v>
                </c:pt>
                <c:pt idx="1">
                  <c:v>-2.78</c:v>
                </c:pt>
                <c:pt idx="2">
                  <c:v>-1.39</c:v>
                </c:pt>
                <c:pt idx="3">
                  <c:v>0</c:v>
                </c:pt>
                <c:pt idx="4">
                  <c:v>1.39</c:v>
                </c:pt>
                <c:pt idx="5">
                  <c:v>2.78</c:v>
                </c:pt>
                <c:pt idx="6">
                  <c:v>4.17</c:v>
                </c:pt>
                <c:pt idx="7">
                  <c:v>5.56</c:v>
                </c:pt>
                <c:pt idx="8">
                  <c:v>6.9500000000000011</c:v>
                </c:pt>
                <c:pt idx="9">
                  <c:v>8.3400000000000016</c:v>
                </c:pt>
                <c:pt idx="10">
                  <c:v>9.7299999999999986</c:v>
                </c:pt>
                <c:pt idx="11">
                  <c:v>11.12</c:v>
                </c:pt>
                <c:pt idx="12">
                  <c:v>12.51</c:v>
                </c:pt>
                <c:pt idx="13">
                  <c:v>13.9</c:v>
                </c:pt>
                <c:pt idx="14">
                  <c:v>15.29</c:v>
                </c:pt>
                <c:pt idx="15">
                  <c:v>16.68</c:v>
                </c:pt>
                <c:pt idx="16">
                  <c:v>18.07</c:v>
                </c:pt>
                <c:pt idx="17">
                  <c:v>19.46</c:v>
                </c:pt>
                <c:pt idx="18">
                  <c:v>20.85</c:v>
                </c:pt>
                <c:pt idx="19">
                  <c:v>22.240000000000009</c:v>
                </c:pt>
                <c:pt idx="20">
                  <c:v>23.63000000000001</c:v>
                </c:pt>
                <c:pt idx="21">
                  <c:v>25.02000000000001</c:v>
                </c:pt>
                <c:pt idx="22">
                  <c:v>26.410000000000011</c:v>
                </c:pt>
                <c:pt idx="23">
                  <c:v>27.800000000000011</c:v>
                </c:pt>
                <c:pt idx="24">
                  <c:v>29.190000000000008</c:v>
                </c:pt>
                <c:pt idx="25">
                  <c:v>30.580000000000009</c:v>
                </c:pt>
                <c:pt idx="26">
                  <c:v>31.97000000000001</c:v>
                </c:pt>
                <c:pt idx="27">
                  <c:v>33.360000000000007</c:v>
                </c:pt>
                <c:pt idx="28">
                  <c:v>34.750000000000007</c:v>
                </c:pt>
                <c:pt idx="29">
                  <c:v>36.140000000000008</c:v>
                </c:pt>
                <c:pt idx="30">
                  <c:v>37.530000000000008</c:v>
                </c:pt>
                <c:pt idx="31">
                  <c:v>38.920000000000009</c:v>
                </c:pt>
                <c:pt idx="32">
                  <c:v>40.31</c:v>
                </c:pt>
                <c:pt idx="33">
                  <c:v>41.70000000000001</c:v>
                </c:pt>
                <c:pt idx="34">
                  <c:v>43.090000000000011</c:v>
                </c:pt>
                <c:pt idx="35">
                  <c:v>44.48</c:v>
                </c:pt>
                <c:pt idx="36">
                  <c:v>45.87</c:v>
                </c:pt>
                <c:pt idx="37">
                  <c:v>-129.13</c:v>
                </c:pt>
                <c:pt idx="38">
                  <c:v>-127.74</c:v>
                </c:pt>
                <c:pt idx="39">
                  <c:v>-126.35</c:v>
                </c:pt>
                <c:pt idx="40">
                  <c:v>-124.96</c:v>
                </c:pt>
                <c:pt idx="41">
                  <c:v>-123.57</c:v>
                </c:pt>
                <c:pt idx="42">
                  <c:v>-122.18</c:v>
                </c:pt>
                <c:pt idx="43">
                  <c:v>-120.79</c:v>
                </c:pt>
                <c:pt idx="44">
                  <c:v>-119.4</c:v>
                </c:pt>
                <c:pt idx="45">
                  <c:v>-118.01</c:v>
                </c:pt>
                <c:pt idx="46">
                  <c:v>-116.62</c:v>
                </c:pt>
                <c:pt idx="47">
                  <c:v>-115.23</c:v>
                </c:pt>
                <c:pt idx="48">
                  <c:v>-113.84</c:v>
                </c:pt>
                <c:pt idx="49">
                  <c:v>-112.45</c:v>
                </c:pt>
                <c:pt idx="50">
                  <c:v>-111.06</c:v>
                </c:pt>
                <c:pt idx="51">
                  <c:v>-109.67</c:v>
                </c:pt>
                <c:pt idx="52">
                  <c:v>-108.28</c:v>
                </c:pt>
                <c:pt idx="53">
                  <c:v>-106.89</c:v>
                </c:pt>
                <c:pt idx="54">
                  <c:v>-105.5</c:v>
                </c:pt>
                <c:pt idx="55">
                  <c:v>-104.11</c:v>
                </c:pt>
                <c:pt idx="56">
                  <c:v>-102.72</c:v>
                </c:pt>
                <c:pt idx="57">
                  <c:v>-101.33</c:v>
                </c:pt>
                <c:pt idx="58">
                  <c:v>-99.94</c:v>
                </c:pt>
                <c:pt idx="59">
                  <c:v>-98.55</c:v>
                </c:pt>
                <c:pt idx="60">
                  <c:v>-97.159999999999982</c:v>
                </c:pt>
                <c:pt idx="61">
                  <c:v>-95.77</c:v>
                </c:pt>
                <c:pt idx="62">
                  <c:v>-94.379999999999981</c:v>
                </c:pt>
                <c:pt idx="63">
                  <c:v>-92.99</c:v>
                </c:pt>
                <c:pt idx="64">
                  <c:v>-91.6</c:v>
                </c:pt>
                <c:pt idx="65">
                  <c:v>-90.209999999999965</c:v>
                </c:pt>
                <c:pt idx="66">
                  <c:v>-88.819999999999965</c:v>
                </c:pt>
                <c:pt idx="67">
                  <c:v>-87.429999999999964</c:v>
                </c:pt>
                <c:pt idx="68">
                  <c:v>-86.039999999999964</c:v>
                </c:pt>
                <c:pt idx="69">
                  <c:v>-84.649999999999963</c:v>
                </c:pt>
                <c:pt idx="70">
                  <c:v>-83.259999999999977</c:v>
                </c:pt>
                <c:pt idx="71">
                  <c:v>-81.869999999999976</c:v>
                </c:pt>
                <c:pt idx="72">
                  <c:v>-80.479999999999976</c:v>
                </c:pt>
                <c:pt idx="73">
                  <c:v>-79.089999999999975</c:v>
                </c:pt>
                <c:pt idx="74">
                  <c:v>-77.699999999999974</c:v>
                </c:pt>
                <c:pt idx="75">
                  <c:v>-76.309999999999974</c:v>
                </c:pt>
                <c:pt idx="76">
                  <c:v>-74.92</c:v>
                </c:pt>
                <c:pt idx="77">
                  <c:v>-73.529999999999973</c:v>
                </c:pt>
                <c:pt idx="78">
                  <c:v>-72.139999999999972</c:v>
                </c:pt>
                <c:pt idx="79">
                  <c:v>-70.75</c:v>
                </c:pt>
                <c:pt idx="80">
                  <c:v>-69.359999999999971</c:v>
                </c:pt>
                <c:pt idx="81">
                  <c:v>-67.97</c:v>
                </c:pt>
                <c:pt idx="82">
                  <c:v>-66.57999999999997</c:v>
                </c:pt>
                <c:pt idx="83">
                  <c:v>-65.189999999999969</c:v>
                </c:pt>
                <c:pt idx="84">
                  <c:v>-63.799999999999962</c:v>
                </c:pt>
                <c:pt idx="85">
                  <c:v>-62.409999999999968</c:v>
                </c:pt>
                <c:pt idx="86">
                  <c:v>-61.019999999999968</c:v>
                </c:pt>
                <c:pt idx="87">
                  <c:v>-59.62999999999996</c:v>
                </c:pt>
                <c:pt idx="88">
                  <c:v>-58.239999999999959</c:v>
                </c:pt>
                <c:pt idx="89">
                  <c:v>-56.849999999999973</c:v>
                </c:pt>
                <c:pt idx="90">
                  <c:v>-55.459999999999972</c:v>
                </c:pt>
                <c:pt idx="91">
                  <c:v>-54.069999999999958</c:v>
                </c:pt>
                <c:pt idx="92">
                  <c:v>-52.679999999999957</c:v>
                </c:pt>
                <c:pt idx="93">
                  <c:v>-51.289999999999957</c:v>
                </c:pt>
                <c:pt idx="94">
                  <c:v>-49.899999999999963</c:v>
                </c:pt>
                <c:pt idx="95">
                  <c:v>-48.509999999999962</c:v>
                </c:pt>
                <c:pt idx="96">
                  <c:v>-47.119999999999962</c:v>
                </c:pt>
                <c:pt idx="97">
                  <c:v>-45.729999999999961</c:v>
                </c:pt>
                <c:pt idx="98">
                  <c:v>-44.339999999999961</c:v>
                </c:pt>
                <c:pt idx="99">
                  <c:v>-42.94999999999996</c:v>
                </c:pt>
                <c:pt idx="100">
                  <c:v>-41.55999999999996</c:v>
                </c:pt>
                <c:pt idx="101">
                  <c:v>-40.169999999999952</c:v>
                </c:pt>
                <c:pt idx="102">
                  <c:v>-38.779999999999951</c:v>
                </c:pt>
                <c:pt idx="103">
                  <c:v>-37.389999999999958</c:v>
                </c:pt>
                <c:pt idx="104">
                  <c:v>-35.99999999999995</c:v>
                </c:pt>
                <c:pt idx="105">
                  <c:v>-34.60999999999995</c:v>
                </c:pt>
                <c:pt idx="106">
                  <c:v>-33.219999999999949</c:v>
                </c:pt>
                <c:pt idx="107">
                  <c:v>-31.829999999999959</c:v>
                </c:pt>
                <c:pt idx="108">
                  <c:v>-30.439999999999959</c:v>
                </c:pt>
                <c:pt idx="109">
                  <c:v>-29.049999999999951</c:v>
                </c:pt>
                <c:pt idx="110">
                  <c:v>-27.65999999999995</c:v>
                </c:pt>
                <c:pt idx="111">
                  <c:v>-26.26999999999995</c:v>
                </c:pt>
                <c:pt idx="112">
                  <c:v>-24.879999999999949</c:v>
                </c:pt>
                <c:pt idx="113">
                  <c:v>-23.489999999999949</c:v>
                </c:pt>
                <c:pt idx="114">
                  <c:v>-22.099999999999952</c:v>
                </c:pt>
                <c:pt idx="115">
                  <c:v>-20.709999999999951</c:v>
                </c:pt>
                <c:pt idx="116">
                  <c:v>-19.319999999999951</c:v>
                </c:pt>
                <c:pt idx="117">
                  <c:v>-17.92999999999995</c:v>
                </c:pt>
                <c:pt idx="118">
                  <c:v>-16.539999999999949</c:v>
                </c:pt>
                <c:pt idx="119">
                  <c:v>-15.149999999999951</c:v>
                </c:pt>
                <c:pt idx="120">
                  <c:v>-13.75999999999995</c:v>
                </c:pt>
                <c:pt idx="121">
                  <c:v>-12.369999999999949</c:v>
                </c:pt>
                <c:pt idx="122">
                  <c:v>-10.979999999999951</c:v>
                </c:pt>
                <c:pt idx="123">
                  <c:v>-9.5899999999999501</c:v>
                </c:pt>
                <c:pt idx="124">
                  <c:v>-8.1999999999999496</c:v>
                </c:pt>
                <c:pt idx="125">
                  <c:v>-6.8099999999999454</c:v>
                </c:pt>
                <c:pt idx="126">
                  <c:v>-5.419999999999944</c:v>
                </c:pt>
                <c:pt idx="127">
                  <c:v>-4.0299999999999443</c:v>
                </c:pt>
                <c:pt idx="128">
                  <c:v>-2.6399999999999442</c:v>
                </c:pt>
                <c:pt idx="129">
                  <c:v>-1.249999999999944</c:v>
                </c:pt>
                <c:pt idx="130">
                  <c:v>0.140000000000056</c:v>
                </c:pt>
                <c:pt idx="131">
                  <c:v>1.530000000000056</c:v>
                </c:pt>
                <c:pt idx="132">
                  <c:v>2.9200000000000559</c:v>
                </c:pt>
                <c:pt idx="133">
                  <c:v>4.3100000000000556</c:v>
                </c:pt>
                <c:pt idx="134">
                  <c:v>5.7000000000000561</c:v>
                </c:pt>
                <c:pt idx="135">
                  <c:v>7.0900000000000567</c:v>
                </c:pt>
                <c:pt idx="136">
                  <c:v>8.4800000000000573</c:v>
                </c:pt>
                <c:pt idx="137">
                  <c:v>9.8700000000000578</c:v>
                </c:pt>
                <c:pt idx="138">
                  <c:v>11.26000000000006</c:v>
                </c:pt>
                <c:pt idx="139">
                  <c:v>12.650000000000061</c:v>
                </c:pt>
                <c:pt idx="140">
                  <c:v>14.04000000000006</c:v>
                </c:pt>
                <c:pt idx="141">
                  <c:v>15.43000000000006</c:v>
                </c:pt>
                <c:pt idx="142">
                  <c:v>16.820000000000061</c:v>
                </c:pt>
                <c:pt idx="143">
                  <c:v>18.210000000000061</c:v>
                </c:pt>
                <c:pt idx="144">
                  <c:v>19.600000000000058</c:v>
                </c:pt>
                <c:pt idx="145">
                  <c:v>20.990000000000059</c:v>
                </c:pt>
                <c:pt idx="146">
                  <c:v>22.380000000000059</c:v>
                </c:pt>
                <c:pt idx="147">
                  <c:v>23.77000000000006</c:v>
                </c:pt>
                <c:pt idx="148">
                  <c:v>25.160000000000061</c:v>
                </c:pt>
                <c:pt idx="149">
                  <c:v>26.550000000000061</c:v>
                </c:pt>
                <c:pt idx="150">
                  <c:v>27.940000000000069</c:v>
                </c:pt>
                <c:pt idx="151">
                  <c:v>29.330000000000069</c:v>
                </c:pt>
                <c:pt idx="152">
                  <c:v>30.72000000000007</c:v>
                </c:pt>
                <c:pt idx="153">
                  <c:v>32.110000000000063</c:v>
                </c:pt>
                <c:pt idx="154">
                  <c:v>33.500000000000057</c:v>
                </c:pt>
                <c:pt idx="155">
                  <c:v>34.890000000000057</c:v>
                </c:pt>
                <c:pt idx="156">
                  <c:v>36.280000000000072</c:v>
                </c:pt>
                <c:pt idx="157">
                  <c:v>37.670000000000073</c:v>
                </c:pt>
                <c:pt idx="158">
                  <c:v>39.060000000000073</c:v>
                </c:pt>
                <c:pt idx="159">
                  <c:v>40.450000000000067</c:v>
                </c:pt>
                <c:pt idx="160">
                  <c:v>41.840000000000067</c:v>
                </c:pt>
                <c:pt idx="161">
                  <c:v>43.230000000000068</c:v>
                </c:pt>
                <c:pt idx="162">
                  <c:v>44.620000000000068</c:v>
                </c:pt>
                <c:pt idx="163">
                  <c:v>46.010000000000069</c:v>
                </c:pt>
                <c:pt idx="164">
                  <c:v>47.40000000000007</c:v>
                </c:pt>
                <c:pt idx="165">
                  <c:v>48.79000000000007</c:v>
                </c:pt>
                <c:pt idx="166">
                  <c:v>50.180000000000071</c:v>
                </c:pt>
                <c:pt idx="167">
                  <c:v>51.570000000000071</c:v>
                </c:pt>
                <c:pt idx="168">
                  <c:v>52.960000000000072</c:v>
                </c:pt>
                <c:pt idx="169">
                  <c:v>54.350000000000072</c:v>
                </c:pt>
                <c:pt idx="170">
                  <c:v>55.740000000000073</c:v>
                </c:pt>
                <c:pt idx="171">
                  <c:v>57.130000000000067</c:v>
                </c:pt>
                <c:pt idx="172">
                  <c:v>58.520000000000067</c:v>
                </c:pt>
                <c:pt idx="173">
                  <c:v>59.910000000000068</c:v>
                </c:pt>
                <c:pt idx="174">
                  <c:v>61.300000000000082</c:v>
                </c:pt>
                <c:pt idx="175">
                  <c:v>62.690000000000069</c:v>
                </c:pt>
                <c:pt idx="176">
                  <c:v>64.080000000000069</c:v>
                </c:pt>
                <c:pt idx="177">
                  <c:v>65.47000000000007</c:v>
                </c:pt>
                <c:pt idx="178">
                  <c:v>66.86000000000007</c:v>
                </c:pt>
                <c:pt idx="179">
                  <c:v>68.250000000000071</c:v>
                </c:pt>
                <c:pt idx="180">
                  <c:v>69.640000000000072</c:v>
                </c:pt>
                <c:pt idx="181">
                  <c:v>71.030000000000072</c:v>
                </c:pt>
                <c:pt idx="182">
                  <c:v>72.420000000000073</c:v>
                </c:pt>
                <c:pt idx="183">
                  <c:v>73.810000000000073</c:v>
                </c:pt>
                <c:pt idx="184">
                  <c:v>75.200000000000074</c:v>
                </c:pt>
                <c:pt idx="185">
                  <c:v>76.590000000000074</c:v>
                </c:pt>
                <c:pt idx="186">
                  <c:v>77.980000000000075</c:v>
                </c:pt>
                <c:pt idx="187">
                  <c:v>79.370000000000076</c:v>
                </c:pt>
                <c:pt idx="188">
                  <c:v>80.760000000000076</c:v>
                </c:pt>
                <c:pt idx="189">
                  <c:v>82.150000000000077</c:v>
                </c:pt>
                <c:pt idx="190">
                  <c:v>83.540000000000063</c:v>
                </c:pt>
                <c:pt idx="191">
                  <c:v>84.930000000000064</c:v>
                </c:pt>
                <c:pt idx="192">
                  <c:v>86.320000000000078</c:v>
                </c:pt>
                <c:pt idx="193">
                  <c:v>87.710000000000065</c:v>
                </c:pt>
                <c:pt idx="194">
                  <c:v>89.10000000000008</c:v>
                </c:pt>
                <c:pt idx="195">
                  <c:v>90.490000000000094</c:v>
                </c:pt>
                <c:pt idx="196">
                  <c:v>91.880000000000081</c:v>
                </c:pt>
                <c:pt idx="197">
                  <c:v>93.270000000000081</c:v>
                </c:pt>
                <c:pt idx="198">
                  <c:v>94.660000000000082</c:v>
                </c:pt>
                <c:pt idx="199">
                  <c:v>96.050000000000082</c:v>
                </c:pt>
                <c:pt idx="200">
                  <c:v>97.440000000000097</c:v>
                </c:pt>
                <c:pt idx="201">
                  <c:v>98.830000000000084</c:v>
                </c:pt>
                <c:pt idx="202">
                  <c:v>100.2200000000001</c:v>
                </c:pt>
                <c:pt idx="203">
                  <c:v>101.6100000000001</c:v>
                </c:pt>
                <c:pt idx="204">
                  <c:v>103.0000000000001</c:v>
                </c:pt>
                <c:pt idx="205">
                  <c:v>104.3900000000001</c:v>
                </c:pt>
                <c:pt idx="206">
                  <c:v>105.7800000000001</c:v>
                </c:pt>
                <c:pt idx="207">
                  <c:v>107.1700000000001</c:v>
                </c:pt>
                <c:pt idx="208">
                  <c:v>108.5600000000001</c:v>
                </c:pt>
                <c:pt idx="209">
                  <c:v>109.9500000000001</c:v>
                </c:pt>
                <c:pt idx="210">
                  <c:v>111.3400000000001</c:v>
                </c:pt>
                <c:pt idx="211">
                  <c:v>112.7300000000001</c:v>
                </c:pt>
                <c:pt idx="212">
                  <c:v>114.1200000000001</c:v>
                </c:pt>
                <c:pt idx="213">
                  <c:v>115.5100000000001</c:v>
                </c:pt>
                <c:pt idx="214">
                  <c:v>116.90000000000011</c:v>
                </c:pt>
                <c:pt idx="215">
                  <c:v>118.29000000000011</c:v>
                </c:pt>
                <c:pt idx="216">
                  <c:v>119.68000000000011</c:v>
                </c:pt>
                <c:pt idx="217">
                  <c:v>121.07000000000011</c:v>
                </c:pt>
                <c:pt idx="218">
                  <c:v>122.46000000000009</c:v>
                </c:pt>
                <c:pt idx="219">
                  <c:v>123.85000000000009</c:v>
                </c:pt>
                <c:pt idx="220">
                  <c:v>125.24000000000009</c:v>
                </c:pt>
                <c:pt idx="221">
                  <c:v>126.63000000000009</c:v>
                </c:pt>
                <c:pt idx="222">
                  <c:v>128.0200000000001</c:v>
                </c:pt>
                <c:pt idx="223">
                  <c:v>129.41000000000011</c:v>
                </c:pt>
                <c:pt idx="224">
                  <c:v>-45.589999999999918</c:v>
                </c:pt>
                <c:pt idx="225">
                  <c:v>-44.19999999999991</c:v>
                </c:pt>
                <c:pt idx="226">
                  <c:v>-42.809999999999917</c:v>
                </c:pt>
                <c:pt idx="227">
                  <c:v>-41.419999999999924</c:v>
                </c:pt>
                <c:pt idx="228">
                  <c:v>-40.029999999999909</c:v>
                </c:pt>
                <c:pt idx="229">
                  <c:v>-38.639999999999908</c:v>
                </c:pt>
                <c:pt idx="230">
                  <c:v>-37.249999999999908</c:v>
                </c:pt>
                <c:pt idx="231">
                  <c:v>-35.859999999999907</c:v>
                </c:pt>
                <c:pt idx="232">
                  <c:v>-34.469999999999906</c:v>
                </c:pt>
                <c:pt idx="233">
                  <c:v>-33.079999999999913</c:v>
                </c:pt>
                <c:pt idx="234">
                  <c:v>-31.689999999999909</c:v>
                </c:pt>
                <c:pt idx="235">
                  <c:v>-30.299999999999908</c:v>
                </c:pt>
                <c:pt idx="236">
                  <c:v>-28.909999999999911</c:v>
                </c:pt>
                <c:pt idx="237">
                  <c:v>-27.519999999999911</c:v>
                </c:pt>
                <c:pt idx="238">
                  <c:v>-26.12999999999991</c:v>
                </c:pt>
                <c:pt idx="239">
                  <c:v>-24.73999999999991</c:v>
                </c:pt>
                <c:pt idx="240">
                  <c:v>-23.349999999999909</c:v>
                </c:pt>
                <c:pt idx="241">
                  <c:v>-21.959999999999908</c:v>
                </c:pt>
                <c:pt idx="242">
                  <c:v>-20.569999999999911</c:v>
                </c:pt>
                <c:pt idx="243">
                  <c:v>-19.179999999999911</c:v>
                </c:pt>
                <c:pt idx="244">
                  <c:v>-17.78999999999991</c:v>
                </c:pt>
                <c:pt idx="245">
                  <c:v>-16.39999999999991</c:v>
                </c:pt>
                <c:pt idx="246">
                  <c:v>-15.009999999999909</c:v>
                </c:pt>
                <c:pt idx="247">
                  <c:v>-13.6199999999999</c:v>
                </c:pt>
                <c:pt idx="248">
                  <c:v>-12.229999999999899</c:v>
                </c:pt>
                <c:pt idx="249">
                  <c:v>-10.8399999999999</c:v>
                </c:pt>
                <c:pt idx="250">
                  <c:v>-9.4499999999999051</c:v>
                </c:pt>
                <c:pt idx="251">
                  <c:v>-8.0599999999998992</c:v>
                </c:pt>
                <c:pt idx="252">
                  <c:v>-6.6699999999998987</c:v>
                </c:pt>
                <c:pt idx="253">
                  <c:v>-5.2799999999999008</c:v>
                </c:pt>
                <c:pt idx="254">
                  <c:v>-3.8899999999999011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9F7-4351-8ACC-875BD37BC244}"/>
            </c:ext>
          </c:extLst>
        </c:ser>
        <c:ser>
          <c:idx val="1"/>
          <c:order val="1"/>
          <c:xVal>
            <c:numRef>
              <c:f>Sheet1!$P$12</c:f>
              <c:numCache>
                <c:formatCode>General</c:formatCode>
                <c:ptCount val="1"/>
                <c:pt idx="0">
                  <c:v>129</c:v>
                </c:pt>
              </c:numCache>
            </c:numRef>
          </c:xVal>
          <c:yVal>
            <c:numRef>
              <c:f>Sheet1!$Q$12</c:f>
              <c:numCache>
                <c:formatCode>General</c:formatCode>
                <c:ptCount val="1"/>
                <c:pt idx="0">
                  <c:v>0.140000000000056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9F7-4351-8ACC-875BD37BC2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5143560"/>
        <c:axId val="2065150088"/>
      </c:scatterChart>
      <c:valAx>
        <c:axId val="2065143560"/>
        <c:scaling>
          <c:orientation val="minMax"/>
          <c:max val="25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Length (in)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low"/>
        <c:crossAx val="2065150088"/>
        <c:crosses val="autoZero"/>
        <c:crossBetween val="midCat"/>
      </c:valAx>
      <c:valAx>
        <c:axId val="20651500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 dirty="0"/>
                  <a:t>Shear (psi)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651435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879446103719801"/>
          <c:y val="8.0246913580246895E-2"/>
          <c:w val="0.71235496425015798"/>
          <c:h val="0.75102945465150195"/>
        </c:manualLayout>
      </c:layout>
      <c:scatterChart>
        <c:scatterStyle val="smoothMarker"/>
        <c:varyColors val="0"/>
        <c:ser>
          <c:idx val="0"/>
          <c:order val="0"/>
          <c:tx>
            <c:v>Moment</c:v>
          </c:tx>
          <c:xVal>
            <c:numRef>
              <c:f>Sheet1!$E$9:$E$260</c:f>
              <c:numCache>
                <c:formatCode>General</c:formatCode>
                <c:ptCount val="2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</c:numCache>
            </c:numRef>
          </c:xVal>
          <c:yVal>
            <c:numRef>
              <c:f>Sheet1!$F$9:$F$260</c:f>
              <c:numCache>
                <c:formatCode>General</c:formatCode>
                <c:ptCount val="252"/>
                <c:pt idx="0">
                  <c:v>-3.4750000000000001</c:v>
                </c:pt>
                <c:pt idx="1">
                  <c:v>-5.56</c:v>
                </c:pt>
                <c:pt idx="2">
                  <c:v>-6.2549999999999946</c:v>
                </c:pt>
                <c:pt idx="3">
                  <c:v>-5.5599999999999987</c:v>
                </c:pt>
                <c:pt idx="4">
                  <c:v>-3.4749999999999992</c:v>
                </c:pt>
                <c:pt idx="5">
                  <c:v>1.33226762955019E-15</c:v>
                </c:pt>
                <c:pt idx="6">
                  <c:v>4.8649999999999736</c:v>
                </c:pt>
                <c:pt idx="7">
                  <c:v>11.12</c:v>
                </c:pt>
                <c:pt idx="8">
                  <c:v>18.765000000000001</c:v>
                </c:pt>
                <c:pt idx="9">
                  <c:v>27.8</c:v>
                </c:pt>
                <c:pt idx="10">
                  <c:v>38.225000000000001</c:v>
                </c:pt>
                <c:pt idx="11">
                  <c:v>50.040000000000013</c:v>
                </c:pt>
                <c:pt idx="12">
                  <c:v>63.245000000000019</c:v>
                </c:pt>
                <c:pt idx="13">
                  <c:v>77.840000000000032</c:v>
                </c:pt>
                <c:pt idx="14">
                  <c:v>93.825000000000045</c:v>
                </c:pt>
                <c:pt idx="15">
                  <c:v>111.2</c:v>
                </c:pt>
                <c:pt idx="16">
                  <c:v>129.96500000000009</c:v>
                </c:pt>
                <c:pt idx="17">
                  <c:v>150.12000000000009</c:v>
                </c:pt>
                <c:pt idx="18">
                  <c:v>171.66500000000011</c:v>
                </c:pt>
                <c:pt idx="19">
                  <c:v>194.60000000000011</c:v>
                </c:pt>
                <c:pt idx="20">
                  <c:v>218.9250000000001</c:v>
                </c:pt>
                <c:pt idx="21">
                  <c:v>244.6400000000001</c:v>
                </c:pt>
                <c:pt idx="22">
                  <c:v>271.74500000000012</c:v>
                </c:pt>
                <c:pt idx="23">
                  <c:v>300.24000000000012</c:v>
                </c:pt>
                <c:pt idx="24">
                  <c:v>330.12500000000011</c:v>
                </c:pt>
                <c:pt idx="25">
                  <c:v>361.40000000000009</c:v>
                </c:pt>
                <c:pt idx="26">
                  <c:v>394.06500000000023</c:v>
                </c:pt>
                <c:pt idx="27">
                  <c:v>428.12000000000018</c:v>
                </c:pt>
                <c:pt idx="28">
                  <c:v>463.56500000000023</c:v>
                </c:pt>
                <c:pt idx="29">
                  <c:v>500.4000000000002</c:v>
                </c:pt>
                <c:pt idx="30">
                  <c:v>538.62500000000011</c:v>
                </c:pt>
                <c:pt idx="31">
                  <c:v>578.24000000000012</c:v>
                </c:pt>
                <c:pt idx="32">
                  <c:v>619.24500000000012</c:v>
                </c:pt>
                <c:pt idx="33">
                  <c:v>661.6400000000001</c:v>
                </c:pt>
                <c:pt idx="34">
                  <c:v>705.42500000000007</c:v>
                </c:pt>
                <c:pt idx="35">
                  <c:v>750.6</c:v>
                </c:pt>
                <c:pt idx="36">
                  <c:v>622.16499999999996</c:v>
                </c:pt>
                <c:pt idx="37">
                  <c:v>495.11999999999989</c:v>
                </c:pt>
                <c:pt idx="38">
                  <c:v>369.46499999999997</c:v>
                </c:pt>
                <c:pt idx="39">
                  <c:v>245.2</c:v>
                </c:pt>
                <c:pt idx="40">
                  <c:v>122.325</c:v>
                </c:pt>
                <c:pt idx="41">
                  <c:v>0.83999999999999597</c:v>
                </c:pt>
                <c:pt idx="42">
                  <c:v>-119.255</c:v>
                </c:pt>
                <c:pt idx="43">
                  <c:v>-237.96</c:v>
                </c:pt>
                <c:pt idx="44">
                  <c:v>-355.27499999999998</c:v>
                </c:pt>
                <c:pt idx="45">
                  <c:v>-471.2</c:v>
                </c:pt>
                <c:pt idx="46">
                  <c:v>-585.73500000000001</c:v>
                </c:pt>
                <c:pt idx="47">
                  <c:v>-698.88</c:v>
                </c:pt>
                <c:pt idx="48">
                  <c:v>-810.63499999999999</c:v>
                </c:pt>
                <c:pt idx="49">
                  <c:v>-921</c:v>
                </c:pt>
                <c:pt idx="50">
                  <c:v>-1029.9749999999999</c:v>
                </c:pt>
                <c:pt idx="51">
                  <c:v>-1137.56</c:v>
                </c:pt>
                <c:pt idx="52">
                  <c:v>-1243.7550000000001</c:v>
                </c:pt>
                <c:pt idx="53">
                  <c:v>-1348.56</c:v>
                </c:pt>
                <c:pt idx="54">
                  <c:v>-1451.974999999999</c:v>
                </c:pt>
                <c:pt idx="55">
                  <c:v>-1554</c:v>
                </c:pt>
                <c:pt idx="56">
                  <c:v>-1654.6349999999991</c:v>
                </c:pt>
                <c:pt idx="57">
                  <c:v>-1753.879999999999</c:v>
                </c:pt>
                <c:pt idx="58">
                  <c:v>-1851.734999999999</c:v>
                </c:pt>
                <c:pt idx="59">
                  <c:v>-1948.1999999999989</c:v>
                </c:pt>
                <c:pt idx="60">
                  <c:v>-2043.274999999999</c:v>
                </c:pt>
                <c:pt idx="61">
                  <c:v>-2136.96</c:v>
                </c:pt>
                <c:pt idx="62">
                  <c:v>-2229.2549999999992</c:v>
                </c:pt>
                <c:pt idx="63">
                  <c:v>-2320.1599999999989</c:v>
                </c:pt>
                <c:pt idx="64">
                  <c:v>-2409.6750000000002</c:v>
                </c:pt>
                <c:pt idx="65">
                  <c:v>-2497.8000000000002</c:v>
                </c:pt>
                <c:pt idx="66">
                  <c:v>-2584.5349999999999</c:v>
                </c:pt>
                <c:pt idx="67">
                  <c:v>-2669.88</c:v>
                </c:pt>
                <c:pt idx="68">
                  <c:v>-2753.835</c:v>
                </c:pt>
                <c:pt idx="69">
                  <c:v>-2836.4</c:v>
                </c:pt>
                <c:pt idx="70">
                  <c:v>-2917.5749999999998</c:v>
                </c:pt>
                <c:pt idx="71">
                  <c:v>-2997.360000000001</c:v>
                </c:pt>
                <c:pt idx="72">
                  <c:v>-3075.755000000001</c:v>
                </c:pt>
                <c:pt idx="73">
                  <c:v>-3152.7600000000011</c:v>
                </c:pt>
                <c:pt idx="74">
                  <c:v>-3228.3750000000009</c:v>
                </c:pt>
                <c:pt idx="75">
                  <c:v>-3302.6000000000008</c:v>
                </c:pt>
                <c:pt idx="76">
                  <c:v>-3375.4350000000009</c:v>
                </c:pt>
                <c:pt idx="77">
                  <c:v>-3446.880000000001</c:v>
                </c:pt>
                <c:pt idx="78">
                  <c:v>-3516.9350000000009</c:v>
                </c:pt>
                <c:pt idx="79">
                  <c:v>-3585.6000000000008</c:v>
                </c:pt>
                <c:pt idx="80">
                  <c:v>-3652.8750000000009</c:v>
                </c:pt>
                <c:pt idx="81">
                  <c:v>-3718.760000000002</c:v>
                </c:pt>
                <c:pt idx="82">
                  <c:v>-3783.2550000000019</c:v>
                </c:pt>
                <c:pt idx="83">
                  <c:v>-3846.3600000000019</c:v>
                </c:pt>
                <c:pt idx="84">
                  <c:v>-3908.0750000000021</c:v>
                </c:pt>
                <c:pt idx="85">
                  <c:v>-3968.4000000000019</c:v>
                </c:pt>
                <c:pt idx="86">
                  <c:v>-4027.3350000000019</c:v>
                </c:pt>
                <c:pt idx="87">
                  <c:v>-4084.8800000000019</c:v>
                </c:pt>
                <c:pt idx="88">
                  <c:v>-4141.0350000000017</c:v>
                </c:pt>
                <c:pt idx="89">
                  <c:v>-4195.8000000000011</c:v>
                </c:pt>
                <c:pt idx="90">
                  <c:v>-4249.1750000000011</c:v>
                </c:pt>
                <c:pt idx="91">
                  <c:v>-4301.16</c:v>
                </c:pt>
                <c:pt idx="92">
                  <c:v>-4351.7550000000001</c:v>
                </c:pt>
                <c:pt idx="93">
                  <c:v>-4400.96</c:v>
                </c:pt>
                <c:pt idx="94">
                  <c:v>-4448.7749999999996</c:v>
                </c:pt>
                <c:pt idx="95">
                  <c:v>-4495.199999999998</c:v>
                </c:pt>
                <c:pt idx="96">
                  <c:v>-4540.2349999999988</c:v>
                </c:pt>
                <c:pt idx="97">
                  <c:v>-4583.8799999999983</c:v>
                </c:pt>
                <c:pt idx="98">
                  <c:v>-4626.1349999999984</c:v>
                </c:pt>
                <c:pt idx="99">
                  <c:v>-4666.9999999999982</c:v>
                </c:pt>
                <c:pt idx="100">
                  <c:v>-4706.4749999999976</c:v>
                </c:pt>
                <c:pt idx="101">
                  <c:v>-4744.5599999999968</c:v>
                </c:pt>
                <c:pt idx="102">
                  <c:v>-4781.2549999999974</c:v>
                </c:pt>
                <c:pt idx="103">
                  <c:v>-4816.5599999999959</c:v>
                </c:pt>
                <c:pt idx="104">
                  <c:v>-4850.4749999999967</c:v>
                </c:pt>
                <c:pt idx="105">
                  <c:v>-4882.9999999999964</c:v>
                </c:pt>
                <c:pt idx="106">
                  <c:v>-4914.1349999999957</c:v>
                </c:pt>
                <c:pt idx="107">
                  <c:v>-4943.8799999999956</c:v>
                </c:pt>
                <c:pt idx="108">
                  <c:v>-4972.2349999999906</c:v>
                </c:pt>
                <c:pt idx="109">
                  <c:v>-4999.1999999999944</c:v>
                </c:pt>
                <c:pt idx="110">
                  <c:v>-5024.7749999999915</c:v>
                </c:pt>
                <c:pt idx="111">
                  <c:v>-5048.9599999999937</c:v>
                </c:pt>
                <c:pt idx="112">
                  <c:v>-5071.7549999999937</c:v>
                </c:pt>
                <c:pt idx="113">
                  <c:v>-5093.1599999999926</c:v>
                </c:pt>
                <c:pt idx="114">
                  <c:v>-5113.1749999999929</c:v>
                </c:pt>
                <c:pt idx="115">
                  <c:v>-5131.7999999999929</c:v>
                </c:pt>
                <c:pt idx="116">
                  <c:v>-5149.0349999999926</c:v>
                </c:pt>
                <c:pt idx="117">
                  <c:v>-5164.8799999999919</c:v>
                </c:pt>
                <c:pt idx="118">
                  <c:v>-5179.3349999999919</c:v>
                </c:pt>
                <c:pt idx="119">
                  <c:v>-5192.3999999999915</c:v>
                </c:pt>
                <c:pt idx="120">
                  <c:v>-5204.0749999999907</c:v>
                </c:pt>
                <c:pt idx="121">
                  <c:v>-5214.3599999999897</c:v>
                </c:pt>
                <c:pt idx="122">
                  <c:v>-5223.2549999999901</c:v>
                </c:pt>
                <c:pt idx="123">
                  <c:v>-5230.7599999999902</c:v>
                </c:pt>
                <c:pt idx="124">
                  <c:v>-5236.87499999999</c:v>
                </c:pt>
                <c:pt idx="125">
                  <c:v>-5241.5999999999876</c:v>
                </c:pt>
                <c:pt idx="126">
                  <c:v>-5244.9349999999886</c:v>
                </c:pt>
                <c:pt idx="127">
                  <c:v>-5246.8799999999883</c:v>
                </c:pt>
                <c:pt idx="128">
                  <c:v>-5247.4349999999877</c:v>
                </c:pt>
                <c:pt idx="129">
                  <c:v>-5246.5999999999867</c:v>
                </c:pt>
                <c:pt idx="130">
                  <c:v>-5244.3749999999873</c:v>
                </c:pt>
                <c:pt idx="131">
                  <c:v>-5240.7599999999857</c:v>
                </c:pt>
                <c:pt idx="132">
                  <c:v>-5235.7549999999856</c:v>
                </c:pt>
                <c:pt idx="133">
                  <c:v>-5229.359999999986</c:v>
                </c:pt>
                <c:pt idx="134">
                  <c:v>-5221.5749999999834</c:v>
                </c:pt>
                <c:pt idx="135">
                  <c:v>-5212.3999999999851</c:v>
                </c:pt>
                <c:pt idx="136">
                  <c:v>-5201.8349999999846</c:v>
                </c:pt>
                <c:pt idx="137">
                  <c:v>-5189.8799999999846</c:v>
                </c:pt>
                <c:pt idx="138">
                  <c:v>-5176.5349999999826</c:v>
                </c:pt>
                <c:pt idx="139">
                  <c:v>-5161.7999999999838</c:v>
                </c:pt>
                <c:pt idx="140">
                  <c:v>-5145.6749999999838</c:v>
                </c:pt>
                <c:pt idx="141">
                  <c:v>-5128.1599999999826</c:v>
                </c:pt>
                <c:pt idx="142">
                  <c:v>-5109.2549999999828</c:v>
                </c:pt>
                <c:pt idx="143">
                  <c:v>-5088.9599999999828</c:v>
                </c:pt>
                <c:pt idx="144">
                  <c:v>-5067.2749999999814</c:v>
                </c:pt>
                <c:pt idx="145">
                  <c:v>-5044.1999999999807</c:v>
                </c:pt>
                <c:pt idx="146">
                  <c:v>-5019.7349999999806</c:v>
                </c:pt>
                <c:pt idx="147">
                  <c:v>-4993.879999999981</c:v>
                </c:pt>
                <c:pt idx="148">
                  <c:v>-4966.6349999999802</c:v>
                </c:pt>
                <c:pt idx="149">
                  <c:v>-4937.99999999998</c:v>
                </c:pt>
                <c:pt idx="150">
                  <c:v>-4907.9749999999794</c:v>
                </c:pt>
                <c:pt idx="151">
                  <c:v>-4876.5599999999804</c:v>
                </c:pt>
                <c:pt idx="152">
                  <c:v>-4843.7549999999801</c:v>
                </c:pt>
                <c:pt idx="153">
                  <c:v>-4809.5599999999777</c:v>
                </c:pt>
                <c:pt idx="154">
                  <c:v>-4773.9749999999794</c:v>
                </c:pt>
                <c:pt idx="155">
                  <c:v>-4736.9999999999782</c:v>
                </c:pt>
                <c:pt idx="156">
                  <c:v>-4698.6349999999766</c:v>
                </c:pt>
                <c:pt idx="157">
                  <c:v>-4658.8799999999774</c:v>
                </c:pt>
                <c:pt idx="158">
                  <c:v>-4617.7349999999769</c:v>
                </c:pt>
                <c:pt idx="159">
                  <c:v>-4575.1999999999771</c:v>
                </c:pt>
                <c:pt idx="160">
                  <c:v>-4531.274999999976</c:v>
                </c:pt>
                <c:pt idx="161">
                  <c:v>-4485.9599999999746</c:v>
                </c:pt>
                <c:pt idx="162">
                  <c:v>-4439.2549999999756</c:v>
                </c:pt>
                <c:pt idx="163">
                  <c:v>-4391.1599999999753</c:v>
                </c:pt>
                <c:pt idx="164">
                  <c:v>-4341.6749999999747</c:v>
                </c:pt>
                <c:pt idx="165">
                  <c:v>-4290.7999999999747</c:v>
                </c:pt>
                <c:pt idx="166">
                  <c:v>-4238.5349999999726</c:v>
                </c:pt>
                <c:pt idx="167">
                  <c:v>-4184.8799999999737</c:v>
                </c:pt>
                <c:pt idx="168">
                  <c:v>-4129.8349999999737</c:v>
                </c:pt>
                <c:pt idx="169">
                  <c:v>-4073.3999999999742</c:v>
                </c:pt>
                <c:pt idx="170">
                  <c:v>-4015.5749999999739</c:v>
                </c:pt>
                <c:pt idx="171">
                  <c:v>-3956.3599999999742</c:v>
                </c:pt>
                <c:pt idx="172">
                  <c:v>-3895.7549999999742</c:v>
                </c:pt>
                <c:pt idx="173">
                  <c:v>-3833.7599999999738</c:v>
                </c:pt>
                <c:pt idx="174">
                  <c:v>-3770.374999999975</c:v>
                </c:pt>
                <c:pt idx="175">
                  <c:v>-3705.599999999974</c:v>
                </c:pt>
                <c:pt idx="176">
                  <c:v>-3639.434999999974</c:v>
                </c:pt>
                <c:pt idx="177">
                  <c:v>-3571.8799999999751</c:v>
                </c:pt>
                <c:pt idx="178">
                  <c:v>-3502.9349999999749</c:v>
                </c:pt>
                <c:pt idx="179">
                  <c:v>-3432.5999999999749</c:v>
                </c:pt>
                <c:pt idx="180">
                  <c:v>-3360.874999999975</c:v>
                </c:pt>
                <c:pt idx="181">
                  <c:v>-3287.7599999999752</c:v>
                </c:pt>
                <c:pt idx="182">
                  <c:v>-3213.2549999999751</c:v>
                </c:pt>
                <c:pt idx="183">
                  <c:v>-3137.3599999999751</c:v>
                </c:pt>
                <c:pt idx="184">
                  <c:v>-3060.0749999999748</c:v>
                </c:pt>
                <c:pt idx="185">
                  <c:v>-2981.399999999976</c:v>
                </c:pt>
                <c:pt idx="186">
                  <c:v>-2901.334999999975</c:v>
                </c:pt>
                <c:pt idx="187">
                  <c:v>-2819.879999999976</c:v>
                </c:pt>
                <c:pt idx="188">
                  <c:v>-2737.0349999999762</c:v>
                </c:pt>
                <c:pt idx="189">
                  <c:v>-2652.7999999999761</c:v>
                </c:pt>
                <c:pt idx="190">
                  <c:v>-2567.1749999999761</c:v>
                </c:pt>
                <c:pt idx="191">
                  <c:v>-2480.1599999999762</c:v>
                </c:pt>
                <c:pt idx="192">
                  <c:v>-2391.754999999976</c:v>
                </c:pt>
                <c:pt idx="193">
                  <c:v>-2301.9599999999759</c:v>
                </c:pt>
                <c:pt idx="194">
                  <c:v>-2210.774999999976</c:v>
                </c:pt>
                <c:pt idx="195">
                  <c:v>-2118.1999999999762</c:v>
                </c:pt>
                <c:pt idx="196">
                  <c:v>-2024.234999999976</c:v>
                </c:pt>
                <c:pt idx="197">
                  <c:v>-1928.879999999976</c:v>
                </c:pt>
                <c:pt idx="198">
                  <c:v>-1832.1349999999759</c:v>
                </c:pt>
                <c:pt idx="199">
                  <c:v>-1733.999999999975</c:v>
                </c:pt>
                <c:pt idx="200">
                  <c:v>-1634.4749999999749</c:v>
                </c:pt>
                <c:pt idx="201">
                  <c:v>-1533.5599999999749</c:v>
                </c:pt>
                <c:pt idx="202">
                  <c:v>-1431.2549999999751</c:v>
                </c:pt>
                <c:pt idx="203">
                  <c:v>-1327.5599999999749</c:v>
                </c:pt>
                <c:pt idx="204">
                  <c:v>-1222.4749999999749</c:v>
                </c:pt>
                <c:pt idx="205">
                  <c:v>-1115.999999999975</c:v>
                </c:pt>
                <c:pt idx="206">
                  <c:v>-1008.134999999975</c:v>
                </c:pt>
                <c:pt idx="207">
                  <c:v>-898.87999999997442</c:v>
                </c:pt>
                <c:pt idx="208">
                  <c:v>-788.23499999997443</c:v>
                </c:pt>
                <c:pt idx="209">
                  <c:v>-676.19999999997435</c:v>
                </c:pt>
                <c:pt idx="210">
                  <c:v>-562.77499999997428</c:v>
                </c:pt>
                <c:pt idx="211">
                  <c:v>-447.95999999997417</c:v>
                </c:pt>
                <c:pt idx="212">
                  <c:v>-331.75499999997419</c:v>
                </c:pt>
                <c:pt idx="213">
                  <c:v>-214.1599999999741</c:v>
                </c:pt>
                <c:pt idx="214">
                  <c:v>-95.174999999974006</c:v>
                </c:pt>
                <c:pt idx="215">
                  <c:v>25.20000000002609</c:v>
                </c:pt>
                <c:pt idx="216">
                  <c:v>146.96500000002621</c:v>
                </c:pt>
                <c:pt idx="217">
                  <c:v>270.12000000002621</c:v>
                </c:pt>
                <c:pt idx="218">
                  <c:v>394.6650000000264</c:v>
                </c:pt>
                <c:pt idx="219">
                  <c:v>520.60000000002628</c:v>
                </c:pt>
                <c:pt idx="220">
                  <c:v>647.92500000002644</c:v>
                </c:pt>
                <c:pt idx="221">
                  <c:v>776.64000000002636</c:v>
                </c:pt>
                <c:pt idx="222">
                  <c:v>731.74500000002638</c:v>
                </c:pt>
                <c:pt idx="223">
                  <c:v>688.24000000002638</c:v>
                </c:pt>
                <c:pt idx="224">
                  <c:v>646.12500000002638</c:v>
                </c:pt>
                <c:pt idx="225">
                  <c:v>605.40000000002658</c:v>
                </c:pt>
                <c:pt idx="226">
                  <c:v>566.06500000002666</c:v>
                </c:pt>
                <c:pt idx="227">
                  <c:v>528.12000000002672</c:v>
                </c:pt>
                <c:pt idx="228">
                  <c:v>491.56500000002683</c:v>
                </c:pt>
                <c:pt idx="229">
                  <c:v>456.40000000002698</c:v>
                </c:pt>
                <c:pt idx="230">
                  <c:v>422.625000000027</c:v>
                </c:pt>
                <c:pt idx="231">
                  <c:v>390.24000000002712</c:v>
                </c:pt>
                <c:pt idx="232">
                  <c:v>359.24500000002718</c:v>
                </c:pt>
                <c:pt idx="233">
                  <c:v>329.64000000002733</c:v>
                </c:pt>
                <c:pt idx="234">
                  <c:v>301.42500000002741</c:v>
                </c:pt>
                <c:pt idx="235">
                  <c:v>274.60000000002748</c:v>
                </c:pt>
                <c:pt idx="236">
                  <c:v>249.16500000002759</c:v>
                </c:pt>
                <c:pt idx="237">
                  <c:v>225.12000000002769</c:v>
                </c:pt>
                <c:pt idx="238">
                  <c:v>202.4650000000278</c:v>
                </c:pt>
                <c:pt idx="239">
                  <c:v>181.2000000000279</c:v>
                </c:pt>
                <c:pt idx="240">
                  <c:v>161.32500000002801</c:v>
                </c:pt>
                <c:pt idx="241">
                  <c:v>142.84000000002811</c:v>
                </c:pt>
                <c:pt idx="242">
                  <c:v>125.7450000000281</c:v>
                </c:pt>
                <c:pt idx="243">
                  <c:v>110.0400000000282</c:v>
                </c:pt>
                <c:pt idx="244">
                  <c:v>95.725000000028245</c:v>
                </c:pt>
                <c:pt idx="245">
                  <c:v>82.800000000028376</c:v>
                </c:pt>
                <c:pt idx="246">
                  <c:v>71.265000000028508</c:v>
                </c:pt>
                <c:pt idx="247">
                  <c:v>61.120000000028618</c:v>
                </c:pt>
                <c:pt idx="248">
                  <c:v>52.365000000028708</c:v>
                </c:pt>
                <c:pt idx="249">
                  <c:v>45.000000000028813</c:v>
                </c:pt>
                <c:pt idx="250">
                  <c:v>39.025000000028903</c:v>
                </c:pt>
                <c:pt idx="25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ED0-4CC8-822A-E91E4F544795}"/>
            </c:ext>
          </c:extLst>
        </c:ser>
        <c:ser>
          <c:idx val="1"/>
          <c:order val="1"/>
          <c:xVal>
            <c:numRef>
              <c:f>Sheet1!$P$31</c:f>
              <c:numCache>
                <c:formatCode>General</c:formatCode>
                <c:ptCount val="1"/>
                <c:pt idx="0">
                  <c:v>129</c:v>
                </c:pt>
              </c:numCache>
            </c:numRef>
          </c:xVal>
          <c:yVal>
            <c:numRef>
              <c:f>Sheet1!$Q$31</c:f>
              <c:numCache>
                <c:formatCode>General</c:formatCode>
                <c:ptCount val="1"/>
                <c:pt idx="0">
                  <c:v>-5247.4349999999877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ED0-4CC8-822A-E91E4F5447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3618152"/>
        <c:axId val="2063612648"/>
      </c:scatterChart>
      <c:valAx>
        <c:axId val="2063618152"/>
        <c:scaling>
          <c:orientation val="minMax"/>
          <c:max val="25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Length (in)</a:t>
                </a:r>
              </a:p>
            </c:rich>
          </c:tx>
          <c:layout>
            <c:manualLayout>
              <c:xMode val="edge"/>
              <c:yMode val="edge"/>
              <c:x val="0.48957032176972043"/>
              <c:y val="0.90801534509854198"/>
            </c:manualLayout>
          </c:layout>
          <c:overlay val="0"/>
        </c:title>
        <c:numFmt formatCode="General" sourceLinked="1"/>
        <c:majorTickMark val="none"/>
        <c:minorTickMark val="none"/>
        <c:tickLblPos val="low"/>
        <c:crossAx val="2063612648"/>
        <c:crosses val="autoZero"/>
        <c:crossBetween val="midCat"/>
      </c:valAx>
      <c:valAx>
        <c:axId val="20636126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 dirty="0"/>
                  <a:t>Moment (lb-in)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636181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C69C6-EE0B-4D8B-9C71-C36EFED094F2}" type="datetimeFigureOut">
              <a:rPr lang="en-US"/>
              <a:t>5/9/2017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DD202-58A1-4ABD-B068-DFFCA0C44EA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21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5/9/2017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10000">
              <a:schemeClr val="bg1">
                <a:lumMod val="85000"/>
                <a:lumOff val="15000"/>
                <a:alpha val="93000"/>
              </a:schemeClr>
            </a:gs>
            <a:gs pos="100000">
              <a:schemeClr val="bg1">
                <a:lumMod val="65000"/>
                <a:lumOff val="35000"/>
              </a:schemeClr>
            </a:gs>
            <a:gs pos="65000">
              <a:schemeClr val="bg1">
                <a:lumMod val="75000"/>
                <a:lumOff val="25000"/>
              </a:schemeClr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7500" b="17500"/>
          <a:stretch/>
        </p:blipFill>
        <p:spPr>
          <a:xfrm>
            <a:off x="0" y="0"/>
            <a:ext cx="655161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4411" y="0"/>
            <a:ext cx="457201" cy="6858000"/>
          </a:xfrm>
          <a:prstGeom prst="rect">
            <a:avLst/>
          </a:prstGeom>
          <a:solidFill>
            <a:schemeClr val="bg1">
              <a:lumMod val="75000"/>
              <a:lumOff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8813" y="1600200"/>
            <a:ext cx="4572001" cy="3733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8813" y="5562599"/>
            <a:ext cx="4571999" cy="83502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rgbClr val="FF696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9812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>
          <a:gsLst>
            <a:gs pos="10000">
              <a:schemeClr val="bg1">
                <a:lumMod val="85000"/>
                <a:lumOff val="15000"/>
              </a:schemeClr>
            </a:gs>
            <a:gs pos="100000">
              <a:srgbClr val="8C5959"/>
            </a:gs>
            <a:gs pos="65000">
              <a:srgbClr val="4C404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812" y="1616074"/>
            <a:ext cx="7315198" cy="2727325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6814" y="4495800"/>
            <a:ext cx="7315198" cy="167322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828800"/>
            <a:ext cx="4419599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4015" y="1828800"/>
            <a:ext cx="441960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10000">
              <a:schemeClr val="bg1">
                <a:lumMod val="85000"/>
                <a:lumOff val="15000"/>
              </a:schemeClr>
            </a:gs>
            <a:gs pos="100000">
              <a:schemeClr val="bg1">
                <a:lumMod val="75000"/>
                <a:lumOff val="25000"/>
              </a:schemeClr>
            </a:gs>
            <a:gs pos="65000">
              <a:schemeClr val="bg1">
                <a:lumMod val="85000"/>
                <a:lumOff val="15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802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7802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47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47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" y="0"/>
            <a:ext cx="10579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3" y="588963"/>
            <a:ext cx="3657600" cy="284003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4" y="588963"/>
            <a:ext cx="5486400" cy="558006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9613" y="3581399"/>
            <a:ext cx="3657600" cy="25876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4461" y="588963"/>
            <a:ext cx="5486352" cy="5580062"/>
          </a:xfrm>
          <a:prstGeom prst="rect">
            <a:avLst/>
          </a:prstGeom>
          <a:solidFill>
            <a:srgbClr val="21212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07494" y="805658"/>
            <a:ext cx="5060286" cy="5146672"/>
          </a:xfrm>
          <a:solidFill>
            <a:srgbClr val="171717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3" y="588963"/>
            <a:ext cx="3657600" cy="284003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9613" y="3581399"/>
            <a:ext cx="3657600" cy="25876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1">
                <a:lumMod val="85000"/>
                <a:lumOff val="15000"/>
              </a:schemeClr>
            </a:gs>
            <a:gs pos="100000">
              <a:schemeClr val="bg1">
                <a:lumMod val="75000"/>
                <a:lumOff val="25000"/>
              </a:schemeClr>
            </a:gs>
            <a:gs pos="65000">
              <a:schemeClr val="bg1">
                <a:lumMod val="85000"/>
                <a:lumOff val="15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28"/>
          <a:stretch/>
        </p:blipFill>
        <p:spPr>
          <a:xfrm>
            <a:off x="0" y="0"/>
            <a:ext cx="1234757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79188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06156" y="0"/>
            <a:ext cx="228601" cy="6858000"/>
          </a:xfrm>
          <a:prstGeom prst="rect">
            <a:avLst/>
          </a:prstGeom>
          <a:solidFill>
            <a:schemeClr val="bg1">
              <a:lumMod val="75000"/>
              <a:lumOff val="2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9612" y="381000"/>
            <a:ext cx="9144001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9612" y="1828800"/>
            <a:ext cx="9144001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011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1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6811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/>
          <p:cNvSpPr>
            <a:spLocks noGrp="1"/>
          </p:cNvSpPr>
          <p:nvPr>
            <p:ph type="subTitle" idx="1"/>
          </p:nvPr>
        </p:nvSpPr>
        <p:spPr>
          <a:xfrm>
            <a:off x="6861174" y="4495800"/>
            <a:ext cx="4571999" cy="1795789"/>
          </a:xfrm>
        </p:spPr>
        <p:txBody>
          <a:bodyPr>
            <a:normAutofit fontScale="92500" lnSpcReduction="10000"/>
          </a:bodyPr>
          <a:lstStyle/>
          <a:p>
            <a:r>
              <a:rPr lang="it-IT" dirty="0">
                <a:solidFill>
                  <a:schemeClr val="tx1"/>
                </a:solidFill>
              </a:rPr>
              <a:t>Northern Arizona University</a:t>
            </a:r>
          </a:p>
          <a:p>
            <a:endParaRPr lang="it-IT" b="1" dirty="0"/>
          </a:p>
          <a:p>
            <a:endParaRPr lang="it-IT" b="1" dirty="0"/>
          </a:p>
          <a:p>
            <a:r>
              <a:rPr lang="it-IT" b="1" dirty="0"/>
              <a:t>Presentors:</a:t>
            </a:r>
          </a:p>
          <a:p>
            <a:endParaRPr lang="it-IT" dirty="0"/>
          </a:p>
          <a:p>
            <a:r>
              <a:rPr lang="it-IT" dirty="0"/>
              <a:t>Michael Schubert</a:t>
            </a:r>
          </a:p>
          <a:p>
            <a:r>
              <a:rPr lang="it-IT" dirty="0"/>
              <a:t>Matthew Vigil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833" y="3505200"/>
            <a:ext cx="5118364" cy="101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0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0" b="20349"/>
          <a:stretch/>
        </p:blipFill>
        <p:spPr>
          <a:xfrm>
            <a:off x="1217612" y="1676400"/>
            <a:ext cx="9677400" cy="4333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534" y="457200"/>
            <a:ext cx="5937555" cy="108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7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372" y="990600"/>
            <a:ext cx="2573813" cy="533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12" y="1828800"/>
            <a:ext cx="3962399" cy="44196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Goals:</a:t>
            </a:r>
          </a:p>
          <a:p>
            <a:r>
              <a:rPr lang="en-US" dirty="0"/>
              <a:t>Renovate hull design</a:t>
            </a:r>
          </a:p>
          <a:p>
            <a:r>
              <a:rPr lang="en-US" dirty="0"/>
              <a:t>Brand new mix design</a:t>
            </a:r>
          </a:p>
          <a:p>
            <a:r>
              <a:rPr lang="en-US" dirty="0"/>
              <a:t>Sustainable building set-up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https://www.cefns.nau.edu/capstone/projects/CENE/2017/ConcreteCanoe/img/Matthew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41"/>
          <a:stretch/>
        </p:blipFill>
        <p:spPr bwMode="auto">
          <a:xfrm>
            <a:off x="7999412" y="739299"/>
            <a:ext cx="1208405" cy="1346200"/>
          </a:xfrm>
          <a:prstGeom prst="ellipse">
            <a:avLst/>
          </a:prstGeom>
          <a:ln w="38100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53640926-AAD7-44d8-BBD7-CCE9431645EC}">
              <a14:shadowObscured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6" name="Picture 5" descr="https://www.cefns.nau.edu/capstone/projects/CENE/2017/ConcreteCanoe/img/Katrin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03"/>
          <a:stretch/>
        </p:blipFill>
        <p:spPr bwMode="auto">
          <a:xfrm>
            <a:off x="6770687" y="2664460"/>
            <a:ext cx="1228725" cy="1336040"/>
          </a:xfrm>
          <a:prstGeom prst="ellipse">
            <a:avLst/>
          </a:prstGeom>
          <a:ln w="38100" cap="rnd" cmpd="sng" algn="ctr">
            <a:solidFill>
              <a:srgbClr val="2E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53640926-AAD7-44d8-BBD7-CCE9431645EC}">
              <a14:shadowObscured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7" name="Picture 6" descr="https://www.cefns.nau.edu/capstone/projects/CENE/2017/ConcreteCanoe/img/Michael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8" b="23920"/>
          <a:stretch/>
        </p:blipFill>
        <p:spPr bwMode="auto">
          <a:xfrm>
            <a:off x="9207817" y="2664460"/>
            <a:ext cx="1230630" cy="1330325"/>
          </a:xfrm>
          <a:prstGeom prst="ellipse">
            <a:avLst/>
          </a:prstGeom>
          <a:ln w="38100" cap="rnd" cmpd="sng" algn="ctr">
            <a:solidFill>
              <a:srgbClr val="740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53640926-AAD7-44d8-BBD7-CCE9431645EC}">
              <a14:shadowObscured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8" name="Picture 7" descr="https://www.cefns.nau.edu/capstone/projects/CENE/2017/ConcreteCanoe/img/Cris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1" b="28415"/>
          <a:stretch/>
        </p:blipFill>
        <p:spPr bwMode="auto">
          <a:xfrm>
            <a:off x="6778941" y="4857432"/>
            <a:ext cx="1212215" cy="1202690"/>
          </a:xfrm>
          <a:prstGeom prst="ellipse">
            <a:avLst/>
          </a:prstGeom>
          <a:ln w="38100" cap="rnd" cmpd="sng" algn="ctr">
            <a:solidFill>
              <a:srgbClr val="740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53640926-AAD7-44d8-BBD7-CCE9431645EC}">
              <a14:shadowObscured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9" name="Picture 8" descr="https://www.cefns.nau.edu/capstone/projects/CENE/2017/ConcreteCanoe/img/Stephanie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" b="29167"/>
          <a:stretch/>
        </p:blipFill>
        <p:spPr bwMode="auto">
          <a:xfrm>
            <a:off x="9217977" y="4857432"/>
            <a:ext cx="1210310" cy="1241425"/>
          </a:xfrm>
          <a:prstGeom prst="ellipse">
            <a:avLst/>
          </a:prstGeom>
          <a:ln w="38100" cap="rnd" cmpd="sng" algn="ctr">
            <a:solidFill>
              <a:srgbClr val="22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53640926-AAD7-44d8-BBD7-CCE9431645EC}">
              <a14:shadowObscured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935594" y="152400"/>
            <a:ext cx="1336040" cy="474345"/>
          </a:xfrm>
          <a:prstGeom prst="flowChartAlternateProcess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Project Manager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Matthew Vigil</a:t>
            </a:r>
            <a:endParaRPr lang="en-US" sz="1200" dirty="0">
              <a:effectLst/>
              <a:latin typeface="Times New Roman" panose="02020603050405020304" pitchFamily="18" charset="0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717028" y="2121932"/>
            <a:ext cx="1336040" cy="466407"/>
          </a:xfrm>
          <a:prstGeom prst="flowChartAlternateProcess">
            <a:avLst/>
          </a:prstGeom>
          <a:solidFill>
            <a:srgbClr val="2E000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Project Engineer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Katrina Shurley</a:t>
            </a:r>
            <a:endParaRPr lang="en-US" sz="1200" dirty="0">
              <a:effectLst/>
              <a:latin typeface="Times New Roman" panose="02020603050405020304" pitchFamily="18" charset="0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9063037" y="2103040"/>
            <a:ext cx="1520190" cy="485299"/>
          </a:xfrm>
          <a:prstGeom prst="flowChartAlternateProcess">
            <a:avLst/>
          </a:prstGeom>
          <a:solidFill>
            <a:srgbClr val="74060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Materials Engineer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Michael Schubert</a:t>
            </a:r>
            <a:endParaRPr lang="en-US" sz="1200" dirty="0">
              <a:effectLst/>
              <a:latin typeface="Times New Roman" panose="02020603050405020304" pitchFamily="18" charset="0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6465885" y="4267200"/>
            <a:ext cx="1838325" cy="481965"/>
          </a:xfrm>
          <a:prstGeom prst="flowChartAlternateProcess">
            <a:avLst/>
          </a:prstGeom>
          <a:solidFill>
            <a:srgbClr val="9A000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Reinforcement Engineer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Cristopher Aguilar</a:t>
            </a:r>
            <a:endParaRPr lang="en-US" sz="1200" dirty="0">
              <a:effectLst/>
              <a:latin typeface="Times New Roman" panose="02020603050405020304" pitchFamily="18" charset="0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9036049" y="4273232"/>
            <a:ext cx="1574165" cy="514032"/>
          </a:xfrm>
          <a:prstGeom prst="flowChartAlternateProcess">
            <a:avLst/>
          </a:prstGeom>
          <a:solidFill>
            <a:srgbClr val="22000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Structural Engineer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Stephanie Croker</a:t>
            </a:r>
            <a:endParaRPr lang="en-US" sz="1200" dirty="0">
              <a:effectLst/>
              <a:latin typeface="Times New Roman" panose="02020603050405020304" pitchFamily="18" charset="0"/>
              <a:ea typeface="Yu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4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823" y="1073630"/>
            <a:ext cx="2905590" cy="4584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418" y="2162252"/>
            <a:ext cx="5956606" cy="4038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710" y="3422607"/>
            <a:ext cx="990599" cy="1430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226" y="4921173"/>
            <a:ext cx="2317869" cy="1505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3212" y="1793590"/>
            <a:ext cx="2070206" cy="11303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7239" y="3551304"/>
            <a:ext cx="1200212" cy="1200212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600385"/>
              </p:ext>
            </p:extLst>
          </p:nvPr>
        </p:nvGraphicFramePr>
        <p:xfrm>
          <a:off x="8685212" y="479152"/>
          <a:ext cx="299614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071">
                  <a:extLst>
                    <a:ext uri="{9D8B030D-6E8A-4147-A177-3AD203B41FA5}">
                      <a16:colId xmlns:a16="http://schemas.microsoft.com/office/drawing/2014/main" val="2030807472"/>
                    </a:ext>
                  </a:extLst>
                </a:gridCol>
                <a:gridCol w="1498071">
                  <a:extLst>
                    <a:ext uri="{9D8B030D-6E8A-4147-A177-3AD203B41FA5}">
                      <a16:colId xmlns:a16="http://schemas.microsoft.com/office/drawing/2014/main" val="143774453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Hull Dimensions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136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252 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771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 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 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559933"/>
                  </a:ext>
                </a:extLst>
              </a:tr>
            </a:tbl>
          </a:graphicData>
        </a:graphic>
      </p:graphicFrame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3071033" y="4495800"/>
            <a:ext cx="457201" cy="7154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5484812" y="3340158"/>
            <a:ext cx="230033" cy="3524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 flipH="1" flipV="1">
            <a:off x="5275060" y="4949989"/>
            <a:ext cx="419504" cy="4740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7842378" y="3340158"/>
            <a:ext cx="491195" cy="43250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26772" y="4889423"/>
            <a:ext cx="114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V-Shape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43682" y="2851852"/>
            <a:ext cx="300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Shallow Concave Bottom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25580" y="6320034"/>
            <a:ext cx="258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Curved Keel Sailboat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09056" y="4704757"/>
            <a:ext cx="1476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Flat Bottom</a:t>
            </a:r>
          </a:p>
        </p:txBody>
      </p:sp>
    </p:spTree>
    <p:extLst>
      <p:ext uri="{BB962C8B-B14F-4D97-AF65-F5344CB8AC3E}">
        <p14:creationId xmlns:p14="http://schemas.microsoft.com/office/powerpoint/2010/main" val="304598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074" y="990600"/>
            <a:ext cx="5316538" cy="5197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4428459"/>
              </p:ext>
            </p:extLst>
          </p:nvPr>
        </p:nvGraphicFramePr>
        <p:xfrm>
          <a:off x="2066984" y="3962400"/>
          <a:ext cx="4419600" cy="186509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177367949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147811414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322468284"/>
                    </a:ext>
                  </a:extLst>
                </a:gridCol>
              </a:tblGrid>
              <a:tr h="535201"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Scenario</a:t>
                      </a:r>
                      <a:endParaRPr lang="en-US" sz="2400" dirty="0">
                        <a:effectLst/>
                      </a:endParaRPr>
                    </a:p>
                  </a:txBody>
                  <a:tcPr marL="44450" marR="44450" marT="63500" marB="63500"/>
                </a:tc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Tensile Stress (psi)</a:t>
                      </a:r>
                      <a:endParaRPr lang="en-US" sz="2400" dirty="0">
                        <a:effectLst/>
                      </a:endParaRPr>
                    </a:p>
                  </a:txBody>
                  <a:tcPr marL="44450" marR="44450" marT="63500" marB="63500"/>
                </a:tc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Compressive Stress (psi)</a:t>
                      </a:r>
                      <a:endParaRPr lang="en-US" sz="2400" dirty="0">
                        <a:effectLst/>
                      </a:endParaRPr>
                    </a:p>
                  </a:txBody>
                  <a:tcPr marL="44450" marR="44450" marT="63500" marB="63500"/>
                </a:tc>
                <a:extLst>
                  <a:ext uri="{0D108BD9-81ED-4DB2-BD59-A6C34878D82A}">
                    <a16:rowId xmlns:a16="http://schemas.microsoft.com/office/drawing/2014/main" val="3377166093"/>
                  </a:ext>
                </a:extLst>
              </a:tr>
              <a:tr h="535201"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Closest To Bow and Stern</a:t>
                      </a:r>
                      <a:endParaRPr lang="en-US" sz="24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</a:endParaRPr>
                    </a:p>
                  </a:txBody>
                  <a:tcPr marL="44450" marR="4445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32.2</a:t>
                      </a:r>
                      <a:endParaRPr lang="en-US" sz="24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</a:endParaRPr>
                    </a:p>
                  </a:txBody>
                  <a:tcPr marL="44450" marR="444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83.6</a:t>
                      </a:r>
                      <a:endParaRPr lang="en-US" sz="24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</a:endParaRPr>
                    </a:p>
                  </a:txBody>
                  <a:tcPr marL="44450" marR="4445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007373"/>
                  </a:ext>
                </a:extLst>
              </a:tr>
              <a:tr h="340360"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2-Person</a:t>
                      </a:r>
                      <a:endParaRPr lang="en-US" sz="24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</a:endParaRPr>
                    </a:p>
                  </a:txBody>
                  <a:tcPr marL="44450" marR="4445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34.4</a:t>
                      </a:r>
                      <a:endParaRPr lang="en-US" sz="24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</a:endParaRPr>
                    </a:p>
                  </a:txBody>
                  <a:tcPr marL="44450" marR="444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13.3</a:t>
                      </a:r>
                      <a:endParaRPr lang="en-US" sz="24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</a:endParaRPr>
                    </a:p>
                  </a:txBody>
                  <a:tcPr marL="44450" marR="4445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6626344"/>
                  </a:ext>
                </a:extLst>
              </a:tr>
              <a:tr h="417299"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4-Person</a:t>
                      </a:r>
                      <a:endParaRPr lang="en-US" sz="24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</a:txBody>
                  <a:tcPr marL="44450" marR="4445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102.5</a:t>
                      </a:r>
                      <a:endParaRPr lang="en-US" sz="24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</a:txBody>
                  <a:tcPr marL="44450" marR="444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39.5</a:t>
                      </a:r>
                      <a:endParaRPr lang="en-US" sz="24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</a:txBody>
                  <a:tcPr marL="44450" marR="4445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056129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8970" t="9678" r="12733" b="19355"/>
          <a:stretch/>
        </p:blipFill>
        <p:spPr>
          <a:xfrm>
            <a:off x="2208212" y="1808441"/>
            <a:ext cx="4114800" cy="17750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1999" t="23998" r="7225" b="18004"/>
          <a:stretch/>
        </p:blipFill>
        <p:spPr>
          <a:xfrm>
            <a:off x="7847012" y="152400"/>
            <a:ext cx="4103629" cy="2209800"/>
          </a:xfrm>
          <a:prstGeom prst="rect">
            <a:avLst/>
          </a:prstGeom>
        </p:spPr>
      </p:pic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3990200109"/>
              </p:ext>
            </p:extLst>
          </p:nvPr>
        </p:nvGraphicFramePr>
        <p:xfrm>
          <a:off x="7313612" y="2362200"/>
          <a:ext cx="48006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3182620277"/>
              </p:ext>
            </p:extLst>
          </p:nvPr>
        </p:nvGraphicFramePr>
        <p:xfrm>
          <a:off x="7161212" y="4267251"/>
          <a:ext cx="4985149" cy="2106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04930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12" y="990600"/>
            <a:ext cx="5284788" cy="5327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061417"/>
              </p:ext>
            </p:extLst>
          </p:nvPr>
        </p:nvGraphicFramePr>
        <p:xfrm>
          <a:off x="7694612" y="477969"/>
          <a:ext cx="4190999" cy="247732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46575">
                  <a:extLst>
                    <a:ext uri="{9D8B030D-6E8A-4147-A177-3AD203B41FA5}">
                      <a16:colId xmlns:a16="http://schemas.microsoft.com/office/drawing/2014/main" val="1581964555"/>
                    </a:ext>
                  </a:extLst>
                </a:gridCol>
                <a:gridCol w="1644424">
                  <a:extLst>
                    <a:ext uri="{9D8B030D-6E8A-4147-A177-3AD203B41FA5}">
                      <a16:colId xmlns:a16="http://schemas.microsoft.com/office/drawing/2014/main" val="3333561455"/>
                    </a:ext>
                  </a:extLst>
                </a:gridCol>
              </a:tblGrid>
              <a:tr h="209980">
                <a:tc gridSpan="2"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Finishing Mix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32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747059"/>
                  </a:ext>
                </a:extLst>
              </a:tr>
              <a:tr h="342403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</a:rPr>
                        <a:t>Wet Unit Weight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77.8 lb/ft</a:t>
                      </a:r>
                      <a:r>
                        <a:rPr lang="en-US" sz="1200" b="1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490893"/>
                  </a:ext>
                </a:extLst>
              </a:tr>
              <a:tr h="342403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</a:rPr>
                        <a:t>Oven-Dry Unit Weight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64.8 lb/ft</a:t>
                      </a:r>
                      <a:r>
                        <a:rPr lang="en-US" sz="1200" b="1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860817"/>
                  </a:ext>
                </a:extLst>
              </a:tr>
              <a:tr h="441407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</a:rPr>
                        <a:t>28-Day Compressive Strength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3547.0 psi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781624"/>
                  </a:ext>
                </a:extLst>
              </a:tr>
              <a:tr h="342403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</a:rPr>
                        <a:t>28-Day Tensile Strength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321.9 psi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136991"/>
                  </a:ext>
                </a:extLst>
              </a:tr>
              <a:tr h="342403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</a:rPr>
                        <a:t>Concrete Air Content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19%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17866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440425"/>
              </p:ext>
            </p:extLst>
          </p:nvPr>
        </p:nvGraphicFramePr>
        <p:xfrm>
          <a:off x="7694187" y="3245130"/>
          <a:ext cx="4190999" cy="28704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46575">
                  <a:extLst>
                    <a:ext uri="{9D8B030D-6E8A-4147-A177-3AD203B41FA5}">
                      <a16:colId xmlns:a16="http://schemas.microsoft.com/office/drawing/2014/main" val="261165972"/>
                    </a:ext>
                  </a:extLst>
                </a:gridCol>
                <a:gridCol w="1644424">
                  <a:extLst>
                    <a:ext uri="{9D8B030D-6E8A-4147-A177-3AD203B41FA5}">
                      <a16:colId xmlns:a16="http://schemas.microsoft.com/office/drawing/2014/main" val="2535597801"/>
                    </a:ext>
                  </a:extLst>
                </a:gridCol>
              </a:tblGrid>
              <a:tr h="341880">
                <a:tc gridSpan="2"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Structural Mix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32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238452"/>
                  </a:ext>
                </a:extLst>
              </a:tr>
              <a:tr h="342403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</a:rPr>
                        <a:t>Wet Unit Weight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60.3 lb/ft</a:t>
                      </a:r>
                      <a:r>
                        <a:rPr lang="en-US" sz="1200" b="1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943319"/>
                  </a:ext>
                </a:extLst>
              </a:tr>
              <a:tr h="342403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</a:rPr>
                        <a:t>Oven-Dry Unit Weight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53.9 lb/ft</a:t>
                      </a:r>
                      <a:r>
                        <a:rPr lang="en-US" sz="1200" b="1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236404"/>
                  </a:ext>
                </a:extLst>
              </a:tr>
              <a:tr h="441407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</a:rPr>
                        <a:t>28-Day Compressive Strength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1939.0 psi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654406"/>
                  </a:ext>
                </a:extLst>
              </a:tr>
              <a:tr h="342403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</a:rPr>
                        <a:t>28-Day Tensile Strength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218.1 psi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552557"/>
                  </a:ext>
                </a:extLst>
              </a:tr>
              <a:tr h="342403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</a:rPr>
                        <a:t>28-Day Flexural Strength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827.4 psi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831001"/>
                  </a:ext>
                </a:extLst>
              </a:tr>
              <a:tr h="342403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</a:rPr>
                        <a:t>Concrete Air Content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11%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628745"/>
                  </a:ext>
                </a:extLst>
              </a:tr>
            </a:tbl>
          </a:graphicData>
        </a:graphic>
      </p:graphicFrame>
      <p:pic>
        <p:nvPicPr>
          <p:cNvPr id="10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2412" y="2133600"/>
            <a:ext cx="2136625" cy="3798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8012" y="2133600"/>
            <a:ext cx="2194767" cy="3815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825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12" y="1051268"/>
            <a:ext cx="5183843" cy="51053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6</a:t>
            </a:fld>
            <a:endParaRPr lang="en-US"/>
          </a:p>
        </p:txBody>
      </p:sp>
      <p:pic>
        <p:nvPicPr>
          <p:cNvPr id="5" name="Shape 140"/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9080" y="1905000"/>
            <a:ext cx="2316855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hape 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1412" y="1905000"/>
            <a:ext cx="3292928" cy="1852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hape 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07255" y="1905000"/>
            <a:ext cx="2168757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7" r="17544"/>
          <a:stretch/>
        </p:blipFill>
        <p:spPr>
          <a:xfrm rot="5400000">
            <a:off x="5624862" y="3507381"/>
            <a:ext cx="1925689" cy="3292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395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12" y="1018202"/>
            <a:ext cx="2365095" cy="5493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7</a:t>
            </a:fld>
            <a:endParaRPr lang="en-US"/>
          </a:p>
        </p:txBody>
      </p:sp>
      <p:pic>
        <p:nvPicPr>
          <p:cNvPr id="5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8612" y="1855157"/>
            <a:ext cx="2746095" cy="4658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hape 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8612" y="838200"/>
            <a:ext cx="3323401" cy="2306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412" y="838200"/>
            <a:ext cx="1730146" cy="2306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oncrete Cano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2" y="3576861"/>
            <a:ext cx="4311106" cy="2878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363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12" y="1016976"/>
            <a:ext cx="4267200" cy="5565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8</a:t>
            </a:fld>
            <a:endParaRPr lang="en-US"/>
          </a:p>
        </p:txBody>
      </p:sp>
      <p:pic>
        <p:nvPicPr>
          <p:cNvPr id="5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9612" y="4329114"/>
            <a:ext cx="38100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hape 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7212" y="1981200"/>
            <a:ext cx="2476501" cy="3749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hape 1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3012" y="1981200"/>
            <a:ext cx="2590800" cy="3742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549153"/>
              </p:ext>
            </p:extLst>
          </p:nvPr>
        </p:nvGraphicFramePr>
        <p:xfrm>
          <a:off x="1446212" y="2133600"/>
          <a:ext cx="44196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822">
                  <a:extLst>
                    <a:ext uri="{9D8B030D-6E8A-4147-A177-3AD203B41FA5}">
                      <a16:colId xmlns:a16="http://schemas.microsoft.com/office/drawing/2014/main" val="3379346381"/>
                    </a:ext>
                  </a:extLst>
                </a:gridCol>
                <a:gridCol w="1420586">
                  <a:extLst>
                    <a:ext uri="{9D8B030D-6E8A-4147-A177-3AD203B41FA5}">
                      <a16:colId xmlns:a16="http://schemas.microsoft.com/office/drawing/2014/main" val="2463525409"/>
                    </a:ext>
                  </a:extLst>
                </a:gridCol>
                <a:gridCol w="1815192">
                  <a:extLst>
                    <a:ext uri="{9D8B030D-6E8A-4147-A177-3AD203B41FA5}">
                      <a16:colId xmlns:a16="http://schemas.microsoft.com/office/drawing/2014/main" val="4279361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Projected (</a:t>
                      </a:r>
                      <a:r>
                        <a:rPr lang="en-US" dirty="0" err="1"/>
                        <a:t>lb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Expected after losses (</a:t>
                      </a:r>
                      <a:r>
                        <a:rPr lang="en-US" dirty="0" err="1"/>
                        <a:t>lb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860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322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Middle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02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Bottom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625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15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074" y="965410"/>
            <a:ext cx="4554538" cy="5542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9</a:t>
            </a:fld>
            <a:endParaRPr lang="en-US"/>
          </a:p>
        </p:txBody>
      </p:sp>
      <p:pic>
        <p:nvPicPr>
          <p:cNvPr id="5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1486" y="1905000"/>
            <a:ext cx="4164912" cy="1922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hape 170"/>
          <p:cNvPicPr preferRelativeResize="0"/>
          <p:nvPr/>
        </p:nvPicPr>
        <p:blipFill rotWithShape="1">
          <a:blip r:embed="rId4">
            <a:alphaModFix/>
          </a:blip>
          <a:srcRect b="8861"/>
          <a:stretch/>
        </p:blipFill>
        <p:spPr>
          <a:xfrm>
            <a:off x="2359675" y="4103707"/>
            <a:ext cx="1914228" cy="2435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hape 1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0812" y="609600"/>
            <a:ext cx="2895600" cy="5105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28441"/>
          <a:stretch/>
        </p:blipFill>
        <p:spPr>
          <a:xfrm>
            <a:off x="4951412" y="4097357"/>
            <a:ext cx="1914228" cy="2435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916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ean Waves 16x9">
  <a:themeElements>
    <a:clrScheme name="Custom 1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C00000"/>
      </a:accent1>
      <a:accent2>
        <a:srgbClr val="FF0000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C664D9D-6EFF-43CB-87EB-95CB91A04A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waves nature presentation (widescreen)</Template>
  <TotalTime>0</TotalTime>
  <Words>190</Words>
  <Application>Microsoft Office PowerPoint</Application>
  <PresentationFormat>Custom</PresentationFormat>
  <Paragraphs>93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Yu Mincho</vt:lpstr>
      <vt:lpstr>Arial</vt:lpstr>
      <vt:lpstr>Century Gothic</vt:lpstr>
      <vt:lpstr>Times New Roman</vt:lpstr>
      <vt:lpstr>Ocean Waves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2016-12-06T01:30:34Z</dcterms:created>
  <dcterms:modified xsi:type="dcterms:W3CDTF">2017-05-09T15:15:09Z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TC029010259991</vt:lpwstr>
  </property>
</Properties>
</file>